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54" r:id="rId2"/>
  </p:sldMasterIdLst>
  <p:notesMasterIdLst>
    <p:notesMasterId r:id="rId16"/>
  </p:notesMasterIdLst>
  <p:sldIdLst>
    <p:sldId id="257" r:id="rId3"/>
    <p:sldId id="302" r:id="rId4"/>
    <p:sldId id="303" r:id="rId5"/>
    <p:sldId id="305" r:id="rId6"/>
    <p:sldId id="306" r:id="rId7"/>
    <p:sldId id="307" r:id="rId8"/>
    <p:sldId id="309" r:id="rId9"/>
    <p:sldId id="321" r:id="rId10"/>
    <p:sldId id="320" r:id="rId11"/>
    <p:sldId id="319" r:id="rId12"/>
    <p:sldId id="310" r:id="rId13"/>
    <p:sldId id="313" r:id="rId14"/>
    <p:sldId id="312" r:id="rId15"/>
  </p:sldIdLst>
  <p:sldSz cx="9144000" cy="6858000" type="screen4x3"/>
  <p:notesSz cx="6873875" cy="100631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99"/>
    <a:srgbClr val="000000"/>
    <a:srgbClr val="000066"/>
    <a:srgbClr val="660066"/>
    <a:srgbClr val="660033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75" autoAdjust="0"/>
    <p:restoredTop sz="94662" autoAdjust="0"/>
  </p:normalViewPr>
  <p:slideViewPr>
    <p:cSldViewPr snapToObjects="1">
      <p:cViewPr>
        <p:scale>
          <a:sx n="77" d="100"/>
          <a:sy n="77" d="100"/>
        </p:scale>
        <p:origin x="-9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F352542-AAC4-481D-808C-7FEB4F623923}" type="datetimeFigureOut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E29F012-D2F2-4ED6-8314-1231A955D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9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38B81-66D3-4994-866D-470082687EFD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65EE2-AEEB-4853-A4F2-345A83D013F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7CC16E-9333-4879-9D73-86EF8CF11998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828B81-60E8-474E-936A-8DE641009C1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DDA1B2-F04A-45A5-AC4A-7D1EFFBC68C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FBB63E-E04A-4946-955F-FF2FFB9C242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7E584A-DABF-495F-835C-FF979B5752BB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BB5FB0-E565-4486-9025-03212C8207B4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9E798B-D4E9-4191-9187-99CBA1EBC02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65EE2-AEEB-4853-A4F2-345A83D013F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565EE2-AEEB-4853-A4F2-345A83D013F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28AB-47FF-4EDC-BA4C-5E9A74234466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D0282-5A71-4F2E-8447-1FE96CF6C156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7071E-7A25-44F4-B448-0D2554D77692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79525" y="685800"/>
            <a:ext cx="7086600" cy="10874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79525" y="1989138"/>
            <a:ext cx="2552700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984625" y="1989138"/>
            <a:ext cx="2552700" cy="1992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79525" y="4133850"/>
            <a:ext cx="2552700" cy="1992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984625" y="4133850"/>
            <a:ext cx="2552700" cy="1992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126F7-68E1-4299-8619-2C715414DF7C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1A77D-0160-4BD0-8BFD-15D074311B15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6F7A2-DD40-4DC7-B4D4-4A05173405B0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8E69-9B83-4575-BFDC-4264FDD1F86C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FD70-1728-4639-A141-4157C801EE83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0B74-FD05-4019-8217-9470173E3213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F35C3-5F74-473C-95B0-C279D08FD8E0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C5BDE-94C5-4D7E-9671-F48CB208F500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84FEF-8F43-464B-903B-22EF0C84754E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48AF3-3D89-4AEE-A98D-034AD47391FB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F7BB6-D178-4593-BA4D-21AE77C66FCF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4F53-ED6D-4AFB-90A3-2063D3230F87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3E79-F1C6-43CE-B7DD-4A00D837191A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B26D6-7FF8-4148-A069-BB10B4653072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0ADF8-398D-4047-9327-8C89BCFC652A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2B18-9A49-4094-9E47-FA083DDB09AA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CB2F0-654A-4439-8BA8-AC46EE090CFD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75CF-CF95-4F8C-91F4-73A1AC4506B9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B0411-8DB5-4C8D-9FF4-15F464A4DB14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0D2FF-89A3-4062-8372-646139FD2E76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5157-D9EC-4659-B17C-73CCAAB7B571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FAE8-4C36-4D6D-B828-3D3A83F71952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E469-ED91-4AB1-8B26-9D9D1CE2B8EA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D2A34-77DC-41F3-A2ED-61BAA1AA1DE1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1CBD-1984-4D49-AD7B-E8CCD69782FD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989138"/>
            <a:ext cx="25527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989138"/>
            <a:ext cx="2552700" cy="4137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922FD-A06F-4A39-9F62-E480DD2BC04A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0A6F7-94C2-40AA-B67C-18D93ED16E56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907B-F453-4A0C-B97A-D49D91F89BE7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B7FE7-C544-446C-BCDE-8DF59B9F4895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7924-5E71-4336-89C3-01DC992CD871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5EE8-D29F-4A32-94B6-6A43D65F81B7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989138"/>
            <a:ext cx="52578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3" y="6429375"/>
            <a:ext cx="55514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sym typeface="Symbol" pitchFamily="18" charset="2"/>
              </a:defRPr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9224FC76-A913-4DC7-94B1-3BC3E5530C40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552949-239F-4049-B110-768BB697AFF1}" type="datetime1">
              <a:rPr lang="ru-RU"/>
              <a:pPr>
                <a:defRPr/>
              </a:pPr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</a:t>
            </a:r>
            <a:r>
              <a:rPr lang="ru-RU"/>
              <a:t> 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C9466-CB38-41D2-B412-80581C07DEFE}" type="slidenum">
              <a:rPr lang="en-US"/>
              <a:pPr>
                <a:defRPr/>
              </a:pPr>
              <a:t>‹#›</a:t>
            </a:fld>
            <a:r>
              <a:rPr lang="ru-RU"/>
              <a:t> из 12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med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png"/><Relationship Id="rId4" Type="http://schemas.openxmlformats.org/officeDocument/2006/relationships/image" Target="../media/image3.jpeg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506413" y="4365625"/>
            <a:ext cx="4392613" cy="1223963"/>
          </a:xfrm>
        </p:spPr>
        <p:txBody>
          <a:bodyPr/>
          <a:lstStyle/>
          <a:p>
            <a:pPr algn="r" eaLnBrk="1" hangingPunct="1"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r" eaLnBrk="1" hangingPunct="1"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</a:p>
          <a:p>
            <a:pPr algn="r" eaLnBrk="1" hangingPunct="1">
              <a:defRPr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Чебыкина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Евгения Александровна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Rectangle 23"/>
          <p:cNvSpPr>
            <a:spLocks noChangeArrowheads="1"/>
          </p:cNvSpPr>
          <p:nvPr/>
        </p:nvSpPr>
        <p:spPr bwMode="auto">
          <a:xfrm>
            <a:off x="684213" y="836613"/>
            <a:ext cx="7772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</a:rPr>
              <a:t>Муниципальное </a:t>
            </a:r>
            <a:r>
              <a:rPr lang="ru-RU" sz="1600" b="1" dirty="0" smtClean="0">
                <a:solidFill>
                  <a:srgbClr val="000000"/>
                </a:solidFill>
              </a:rPr>
              <a:t>бюджетное общеобразовательное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</a:rPr>
              <a:t> « </a:t>
            </a:r>
            <a:r>
              <a:rPr lang="ru-RU" sz="1600" b="1" dirty="0" err="1" smtClean="0">
                <a:solidFill>
                  <a:srgbClr val="000000"/>
                </a:solidFill>
              </a:rPr>
              <a:t>Каранайаульская</a:t>
            </a:r>
            <a:r>
              <a:rPr lang="ru-RU" sz="1600" b="1" dirty="0" smtClean="0">
                <a:solidFill>
                  <a:srgbClr val="000000"/>
                </a:solidFill>
              </a:rPr>
              <a:t> средняя общеобразовательное школа»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8" name="Rectangle 18"/>
          <p:cNvSpPr txBox="1">
            <a:spLocks noChangeArrowheads="1"/>
          </p:cNvSpPr>
          <p:nvPr/>
        </p:nvSpPr>
        <p:spPr bwMode="auto">
          <a:xfrm>
            <a:off x="1547664" y="1772816"/>
            <a:ext cx="5760639" cy="136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ШКОЛЬНЫЙ  СПОРТИВНЫЙ  КЛУБ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Искра» </a:t>
            </a:r>
            <a:endParaRPr lang="ru-RU" sz="72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643438" y="4652963"/>
            <a:ext cx="3668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  <a:defRPr/>
            </a:pPr>
            <a:endParaRPr lang="ru-RU" sz="2000" i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ru-RU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За.дир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ВР Алиева А.А.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sun9-38.userapi.com/c841432/v841432984/58e1a/O7etb947fS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069431"/>
            <a:ext cx="3871609" cy="259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113" y="981075"/>
            <a:ext cx="4464050" cy="1827213"/>
          </a:xfrm>
          <a:prstGeom prst="cloudCallout">
            <a:avLst>
              <a:gd name="adj1" fmla="val -37762"/>
              <a:gd name="adj2" fmla="val 9658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13316" name="Picture 4" descr="C:\Users\Жаннэта\Desktop\ud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13100"/>
            <a:ext cx="42687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123728" y="836713"/>
            <a:ext cx="473427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Девиз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школьного спортивного  клуба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Искра»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538444"/>
            <a:ext cx="7056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Гореть , сверкать,  не угасать   победы в спорте достигать ! </a:t>
            </a:r>
            <a:endParaRPr lang="ru-RU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Шар фигура &quot;КУБОК ЧЕМПИОНОВ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52" y="3689647"/>
            <a:ext cx="2893932" cy="269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7139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1550" y="657225"/>
            <a:ext cx="3240088" cy="82708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Уровень способов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219700" y="657225"/>
            <a:ext cx="2665413" cy="827088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Уровень </a:t>
            </a:r>
            <a: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физической подготовленности </a:t>
            </a:r>
            <a:br>
              <a:rPr lang="ru-RU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17600" y="3573463"/>
            <a:ext cx="3024188" cy="8636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Уровень психологической подготовки  </a:t>
            </a:r>
            <a:b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</a:br>
            <a:endParaRPr lang="ru-RU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508625" y="3573463"/>
            <a:ext cx="2376488" cy="86360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Уровень  знаний </a:t>
            </a:r>
          </a:p>
        </p:txBody>
      </p:sp>
      <p:graphicFrame>
        <p:nvGraphicFramePr>
          <p:cNvPr id="12295" name="Диаграмма 3"/>
          <p:cNvGraphicFramePr>
            <a:graphicFrameLocks/>
          </p:cNvGraphicFramePr>
          <p:nvPr/>
        </p:nvGraphicFramePr>
        <p:xfrm>
          <a:off x="920750" y="1649413"/>
          <a:ext cx="3341688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r:id="rId5" imgW="3340898" imgH="1755800" progId="Excel.Chart.8">
                  <p:embed/>
                </p:oleObj>
              </mc:Choice>
              <mc:Fallback>
                <p:oleObj r:id="rId5" imgW="3340898" imgH="1755800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1649413"/>
                        <a:ext cx="3341688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Содержимое 3"/>
          <p:cNvGraphicFramePr>
            <a:graphicFrameLocks noGrp="1"/>
          </p:cNvGraphicFramePr>
          <p:nvPr/>
        </p:nvGraphicFramePr>
        <p:xfrm>
          <a:off x="4953000" y="1649413"/>
          <a:ext cx="3198813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r:id="rId7" imgW="3194581" imgH="1755800" progId="Excel.Chart.8">
                  <p:embed/>
                </p:oleObj>
              </mc:Choice>
              <mc:Fallback>
                <p:oleObj r:id="rId7" imgW="3194581" imgH="1755800" progId="Excel.Char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49413"/>
                        <a:ext cx="3198813" cy="175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Содержимое 3"/>
          <p:cNvGraphicFramePr>
            <a:graphicFrameLocks noGrp="1"/>
          </p:cNvGraphicFramePr>
          <p:nvPr/>
        </p:nvGraphicFramePr>
        <p:xfrm>
          <a:off x="4953000" y="4530725"/>
          <a:ext cx="3363913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9" imgW="3359187" imgH="1694835" progId="Excel.Chart.8">
                  <p:embed/>
                </p:oleObj>
              </mc:Choice>
              <mc:Fallback>
                <p:oleObj r:id="rId9" imgW="3359187" imgH="1694835" progId="Excel.Chart.8">
                  <p:embed/>
                  <p:pic>
                    <p:nvPicPr>
                      <p:cNvPr id="0" name="Picture 9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530725"/>
                        <a:ext cx="3363913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Содержимое 3"/>
          <p:cNvGraphicFramePr>
            <a:graphicFrameLocks noGrp="1"/>
          </p:cNvGraphicFramePr>
          <p:nvPr/>
        </p:nvGraphicFramePr>
        <p:xfrm>
          <a:off x="920750" y="4530725"/>
          <a:ext cx="3341688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r:id="rId11" imgW="3340898" imgH="1694835" progId="Excel.Chart.8">
                  <p:embed/>
                </p:oleObj>
              </mc:Choice>
              <mc:Fallback>
                <p:oleObj r:id="rId11" imgW="3340898" imgH="1694835" progId="Excel.Chart.8">
                  <p:embed/>
                  <p:pic>
                    <p:nvPicPr>
                      <p:cNvPr id="0" name="Picture 10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4530725"/>
                        <a:ext cx="3341688" cy="169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</a:t>
            </a:r>
            <a:r>
              <a:rPr lang="ru-RU" smtClean="0"/>
              <a:t> </a:t>
            </a:r>
            <a:endParaRPr lang="en-US"/>
          </a:p>
        </p:txBody>
      </p:sp>
      <p:pic>
        <p:nvPicPr>
          <p:cNvPr id="5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208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4939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</a:t>
            </a:r>
            <a:r>
              <a:rPr lang="ru-RU" smtClean="0"/>
              <a:t> </a:t>
            </a:r>
            <a:endParaRPr lang="en-US"/>
          </a:p>
        </p:txBody>
      </p:sp>
      <p:pic>
        <p:nvPicPr>
          <p:cNvPr id="5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612811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67544" y="908050"/>
            <a:ext cx="7920806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ЦЕЛЬ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ПРОГРАММЫ: 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физически развитой ,духовной личности с высоким уровнем развития морально волевых качеств и стремления к здоровому образу жизни.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оказания благоприятного воздействия на укрепление здоровья и дальнейшего вовлечения в активные занятия физической культурой и спортом.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20000"/>
              </a:spcBef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:\Users\Жаннэта\Desktop\x_0c5120b6.jpg"/>
          <p:cNvPicPr>
            <a:picLocks noChangeAspect="1" noChangeArrowheads="1"/>
          </p:cNvPicPr>
          <p:nvPr/>
        </p:nvPicPr>
        <p:blipFill>
          <a:blip r:embed="rId4"/>
          <a:srcRect l="4941" t="11208" r="13547" b="11837"/>
          <a:stretch>
            <a:fillRect/>
          </a:stretch>
        </p:blipFill>
        <p:spPr bwMode="auto">
          <a:xfrm>
            <a:off x="3131840" y="3869051"/>
            <a:ext cx="3384550" cy="2303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755650" y="765175"/>
            <a:ext cx="7632700" cy="4494848"/>
          </a:xfrm>
          <a:prstGeom prst="wedgeRoundRectCallout">
            <a:avLst>
              <a:gd name="adj1" fmla="val -15"/>
              <a:gd name="adj2" fmla="val 6984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Задачи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-обучение основам техники различных видов двигательной деятельности (бег, прыжки и др.)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знания об основах физкультурной деятельности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физических качеств (выносливость, быстрота, скорость)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-формирование устойчивого интереса, мотивации к занятиям физической культурой и к здоровому образу жизни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-воспитание морально-этических и волевых качеств</a:t>
            </a:r>
          </a:p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4" descr="C:\Users\Жаннэта\Desktop\taekwondo%20joey.png"/>
          <p:cNvPicPr>
            <a:picLocks noChangeAspect="1" noChangeArrowheads="1"/>
          </p:cNvPicPr>
          <p:nvPr/>
        </p:nvPicPr>
        <p:blipFill>
          <a:blip r:embed="rId4" cstate="print"/>
          <a:srcRect t="457" r="7170" b="5933"/>
          <a:stretch>
            <a:fillRect/>
          </a:stretch>
        </p:blipFill>
        <p:spPr bwMode="auto">
          <a:xfrm>
            <a:off x="6660232" y="4509120"/>
            <a:ext cx="1440160" cy="196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8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19250" y="530225"/>
            <a:ext cx="5976938" cy="59531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Прогнозируемая  результативность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34211" y="1659284"/>
            <a:ext cx="741682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 реализации программы,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должны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знать: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безопасности труда и личной гигиены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хореографические понятия (правильная осанка постановка рук и ног);</a:t>
            </a:r>
          </a:p>
          <a:p>
            <a:pPr lvl="1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названия шагов в фитнесе;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помнить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выполнения базовых движений и элементов трудности;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спортивной и хореографической терминологии;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музыкальной грамоты;</a:t>
            </a: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116632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55776" y="980728"/>
            <a:ext cx="57606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уметь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инвентарем;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чувством ритма.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исполнять не сложные танцевальные элементы;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характер музыки.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выполнять танцевальные шаги фитнеса;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в коллективе.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приобретенные знания и умения в практической деятельности повседневной жизни для повышения работоспособности, укреплении здоровья, для проведения самостоятельных занятий по формированию телосложения и коррекции осанки, развитию физических качеств, для включения занятий фитнесом в активный отдых и досуг.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un9-38.userapi.com/c841432/v841432984/58e1a/O7etb947fS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97152"/>
            <a:ext cx="244827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38.userapi.com/c841432/v841432984/58e1a/O7etb947fS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016224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436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1052737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помнить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выполнения базовых движений и элементов трудности;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 спортивной и хореографической терминологии;</a:t>
            </a:r>
          </a:p>
          <a:p>
            <a:pPr lvl="1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музыкальной грамоты;</a:t>
            </a:r>
            <a:endParaRPr lang="ru-RU" dirty="0"/>
          </a:p>
        </p:txBody>
      </p:sp>
      <p:pic>
        <p:nvPicPr>
          <p:cNvPr id="13" name="Рисунок 12" descr="https://sun9-38.userapi.com/c841432/v841432984/58e1a/O7etb947fSc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12976"/>
            <a:ext cx="3456384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468" y="-13395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47813" y="442913"/>
            <a:ext cx="6264275" cy="4429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+mn-lt"/>
              </a:rPr>
              <a:t>Распределение программного материала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818008"/>
              </p:ext>
            </p:extLst>
          </p:nvPr>
        </p:nvGraphicFramePr>
        <p:xfrm>
          <a:off x="732723" y="885825"/>
          <a:ext cx="7591618" cy="5124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1618"/>
              </a:tblGrid>
              <a:tr h="332036">
                <a:tc>
                  <a:txBody>
                    <a:bodyPr/>
                    <a:lstStyle/>
                    <a:p>
                      <a:pPr marL="34925" marR="71691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бега на длинные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дистанции.</a:t>
                      </a:r>
                      <a:r>
                        <a:rPr lang="ru-RU" sz="1600" spc="-3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500-1000м.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22225">
                        <a:spcBef>
                          <a:spcPts val="235"/>
                        </a:spcBef>
                        <a:spcAft>
                          <a:spcPts val="0"/>
                        </a:spcAft>
                        <a:tabLst>
                          <a:tab pos="965200" algn="l"/>
                          <a:tab pos="1605280" algn="l"/>
                          <a:tab pos="209867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Тактика	бега	на	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 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дистанции.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1000-1500м.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23495" algn="just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Сочетание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рук,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ног,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туловища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беге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длинные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дистанции.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34925" marR="481965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2000-2500м в сочетании с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дыханием.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53776">
                <a:tc>
                  <a:txBody>
                    <a:bodyPr/>
                    <a:lstStyle/>
                    <a:p>
                      <a:pPr marL="34925">
                        <a:lnSpc>
                          <a:spcPts val="161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результат.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контрольного</a:t>
                      </a:r>
                      <a:r>
                        <a:rPr lang="ru-RU" sz="1600" spc="-3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519794">
                <a:tc>
                  <a:txBody>
                    <a:bodyPr/>
                    <a:lstStyle/>
                    <a:p>
                      <a:pPr marL="34925">
                        <a:lnSpc>
                          <a:spcPts val="161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короткие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925" marR="26162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дистанции.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30м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рук,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ног,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корпуса.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34925" marR="61912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30-60м в сочетании с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дыханием.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Интервальная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тренировка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чередование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скорости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95250"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Кросс по пересеченной местности.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Ускорение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30,60м.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78740" marR="465455" indent="-4445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короткие дистанции на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26289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финальному</a:t>
                      </a:r>
                      <a:r>
                        <a:rPr lang="ru-RU" sz="16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усилию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метании с</a:t>
                      </a:r>
                      <a:r>
                        <a:rPr lang="ru-RU" sz="16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572135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разбегу в метании</a:t>
                      </a:r>
                      <a:r>
                        <a:rPr lang="ru-RU" sz="1600" spc="-34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малого</a:t>
                      </a:r>
                      <a:r>
                        <a:rPr lang="ru-RU" sz="16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мяча.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332036">
                <a:tc>
                  <a:txBody>
                    <a:bodyPr/>
                    <a:lstStyle/>
                    <a:p>
                      <a:pPr marL="34925" marR="23495" algn="just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144905" algn="l"/>
                          <a:tab pos="1669415" algn="l"/>
                          <a:tab pos="2676525" algn="l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	с	разбега	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горизонтальную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34925" marR="106680" algn="just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6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разбега</a:t>
                      </a:r>
                      <a:r>
                        <a:rPr lang="ru-RU" sz="16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вертикальную 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34925" marR="10033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Метание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полной</a:t>
                      </a:r>
                      <a:r>
                        <a:rPr lang="ru-RU" sz="1600" spc="-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координации</a:t>
                      </a:r>
                      <a:r>
                        <a:rPr lang="ru-RU" sz="16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6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дальность.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  <a:tr h="166018">
                <a:tc>
                  <a:txBody>
                    <a:bodyPr/>
                    <a:lstStyle/>
                    <a:p>
                      <a:pPr marL="3492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</a:t>
                      </a:r>
                      <a:r>
                        <a:rPr lang="ru-RU" sz="16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контрольного</a:t>
                      </a:r>
                      <a:r>
                        <a:rPr lang="ru-RU" sz="16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норматива.</a:t>
                      </a:r>
                      <a:endParaRPr lang="ru-RU" sz="1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363" marR="53363" marT="0" marB="0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113" y="981075"/>
            <a:ext cx="4464050" cy="1827213"/>
          </a:xfrm>
          <a:prstGeom prst="cloudCallout">
            <a:avLst>
              <a:gd name="adj1" fmla="val -37762"/>
              <a:gd name="adj2" fmla="val 9658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13316" name="Picture 4" descr="C:\Users\Жаннэта\Desktop\ud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13100"/>
            <a:ext cx="42687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30831"/>
              </p:ext>
            </p:extLst>
          </p:nvPr>
        </p:nvGraphicFramePr>
        <p:xfrm>
          <a:off x="467544" y="620691"/>
          <a:ext cx="8064896" cy="5728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/>
              </a:tblGrid>
              <a:tr h="310051">
                <a:tc>
                  <a:txBody>
                    <a:bodyPr/>
                    <a:lstStyle/>
                    <a:p>
                      <a:pPr marL="34925" marR="23495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687705" algn="l"/>
                          <a:tab pos="1089660" algn="l"/>
                          <a:tab pos="1323975" algn="l"/>
                          <a:tab pos="1719580" algn="l"/>
                          <a:tab pos="2098675" algn="l"/>
                          <a:tab pos="267652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	рук	и	ног	без	палок	</a:t>
                      </a:r>
                      <a:r>
                        <a:rPr lang="ru-RU" sz="14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попеременных ходах.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marL="34925" marR="23495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722630" algn="l"/>
                          <a:tab pos="2037080" algn="l"/>
                          <a:tab pos="268097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	попеременным	ходом	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палками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Перемещения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лыжах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пересеченной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местности классическим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ходом</a:t>
                      </a:r>
                      <a:r>
                        <a:rPr lang="ru-RU" sz="1400" spc="33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2500-3000км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marL="3492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ног</a:t>
                      </a:r>
                      <a:r>
                        <a:rPr lang="ru-RU" sz="1400" spc="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коньковым</a:t>
                      </a:r>
                      <a:r>
                        <a:rPr lang="ru-RU" sz="14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 marR="24765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1066165" algn="l"/>
                          <a:tab pos="1510665" algn="l"/>
                          <a:tab pos="1764030" algn="l"/>
                          <a:tab pos="257556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Коньковый	ход	с	палками	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учебному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кругу.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54712">
                <a:tc>
                  <a:txBody>
                    <a:bodyPr/>
                    <a:lstStyle/>
                    <a:p>
                      <a:pPr marL="34925" marR="22860">
                        <a:spcBef>
                          <a:spcPts val="240"/>
                        </a:spcBef>
                        <a:spcAft>
                          <a:spcPts val="0"/>
                        </a:spcAft>
                        <a:tabLst>
                          <a:tab pos="1299845" algn="l"/>
                          <a:tab pos="229171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Передвижение	коньковым	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ходом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4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пересеченной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местности.Сдача</a:t>
                      </a:r>
                      <a:r>
                        <a:rPr lang="ru-RU" sz="1400" spc="-2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контрольного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 marR="21590" algn="just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1639570" algn="l"/>
                          <a:tab pos="2681605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различных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продвижением вперед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spc="-5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1400" spc="-34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доставанием</a:t>
                      </a:r>
                      <a:r>
                        <a:rPr lang="ru-RU" sz="14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предметов.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 marR="20320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</a:t>
                      </a:r>
                      <a:r>
                        <a:rPr lang="ru-RU" sz="1400" spc="3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28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подтягиванием</a:t>
                      </a:r>
                      <a:r>
                        <a:rPr lang="ru-RU" sz="1400" spc="29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колен</a:t>
                      </a:r>
                      <a:r>
                        <a:rPr lang="ru-RU" sz="1400" spc="29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груди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месте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-2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продвижением.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04869">
                <a:tc>
                  <a:txBody>
                    <a:bodyPr/>
                    <a:lstStyle/>
                    <a:p>
                      <a:pPr marL="34925" marR="13589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Прыжки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скамейку</a:t>
                      </a:r>
                      <a:r>
                        <a:rPr lang="ru-RU" sz="1400" spc="-3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длину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высоту.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marL="34925" marR="21590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812800" algn="l"/>
                          <a:tab pos="1037590" algn="l"/>
                          <a:tab pos="1637665" algn="l"/>
                          <a:tab pos="186944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	в	длину	–	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одинарный,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тройной.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21662">
                <a:tc>
                  <a:txBody>
                    <a:bodyPr/>
                    <a:lstStyle/>
                    <a:p>
                      <a:pPr marL="34925" marR="22860">
                        <a:spcBef>
                          <a:spcPts val="250"/>
                        </a:spcBef>
                        <a:spcAft>
                          <a:spcPts val="0"/>
                        </a:spcAft>
                        <a:tabLst>
                          <a:tab pos="844550" algn="l"/>
                          <a:tab pos="1100455" algn="l"/>
                          <a:tab pos="1732280" algn="l"/>
                          <a:tab pos="1985010" algn="l"/>
                          <a:tab pos="2586990" algn="l"/>
                        </a:tabLs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Прыжок	в	длину	с	места	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25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гибкости с помощью партнера 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 marR="2286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отягощением.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43851">
                <a:tc>
                  <a:txBody>
                    <a:bodyPr/>
                    <a:lstStyle/>
                    <a:p>
                      <a:pPr marL="34925" marR="118110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 на развитие гибкости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использованием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собственной</a:t>
                      </a:r>
                    </a:p>
                    <a:p>
                      <a:pPr marL="34925">
                        <a:lnSpc>
                          <a:spcPts val="1585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силы.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485376">
                <a:tc>
                  <a:txBody>
                    <a:bodyPr/>
                    <a:lstStyle/>
                    <a:p>
                      <a:pPr marL="34925" marR="125730">
                        <a:lnSpc>
                          <a:spcPct val="10000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2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помощью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эспандера или</a:t>
                      </a:r>
                    </a:p>
                    <a:p>
                      <a:pPr marL="34925">
                        <a:lnSpc>
                          <a:spcPts val="1590"/>
                        </a:lnSpc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амортизатора.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310051">
                <a:tc>
                  <a:txBody>
                    <a:bodyPr/>
                    <a:lstStyle/>
                    <a:p>
                      <a:pPr marL="34925" marR="22860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снарядах.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505932">
                <a:tc>
                  <a:txBody>
                    <a:bodyPr/>
                    <a:lstStyle/>
                    <a:p>
                      <a:pPr marL="34925" marR="24130" algn="just"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</a:t>
                      </a:r>
                      <a:r>
                        <a:rPr lang="ru-RU" sz="1400" spc="2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гибкости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полной амплитудой с предметами</a:t>
                      </a:r>
                      <a:r>
                        <a:rPr lang="ru-RU" sz="1400" spc="-33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400" spc="-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(махи,</a:t>
                      </a:r>
                      <a:r>
                        <a:rPr lang="ru-RU" sz="1400" spc="-1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рывки,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наклоны).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  <a:tr h="256068">
                <a:tc>
                  <a:txBody>
                    <a:bodyPr/>
                    <a:lstStyle/>
                    <a:p>
                      <a:pPr marL="34925"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Итоговые</a:t>
                      </a:r>
                      <a:r>
                        <a:rPr lang="ru-RU" sz="1400" spc="-15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1668" marR="4166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7139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113" y="981075"/>
            <a:ext cx="4464050" cy="1827213"/>
          </a:xfrm>
          <a:prstGeom prst="cloudCallout">
            <a:avLst>
              <a:gd name="adj1" fmla="val -37762"/>
              <a:gd name="adj2" fmla="val 96586"/>
            </a:avLst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+mj-lt"/>
              </a:rPr>
              <a:t>СПАСИБО ЗА ВНИМАНИЕ!</a:t>
            </a:r>
          </a:p>
        </p:txBody>
      </p:sp>
      <p:pic>
        <p:nvPicPr>
          <p:cNvPr id="13316" name="Picture 4" descr="C:\Users\Жаннэта\Desktop\ud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3213100"/>
            <a:ext cx="42687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Жаннэта\Desktop\Нищева Н.В. - для оформления родительского уголка\Детские фоны\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159992"/>
            <a:ext cx="9144000" cy="639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952814"/>
            <a:ext cx="61926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ct val="20000"/>
              </a:spcBef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un9-38.userapi.com/c841432/v841432984/58e1a/O7etb947fSc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7531"/>
            <a:ext cx="3456384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860032" y="2028278"/>
            <a:ext cx="3456383" cy="3672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и девиз ШСК « Искра» - это результат конкурсного отбора проектных  работ учащихся МБОУ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Каранайаульская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97968" y="981075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Эмблема   школьного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спортивного  клуба 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Искра»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71393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Stack of books design template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ИНФ 2">
  <a:themeElements>
    <a:clrScheme name="Другая 4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2570</TotalTime>
  <Words>474</Words>
  <Application>Microsoft Office PowerPoint</Application>
  <PresentationFormat>Экран (4:3)</PresentationFormat>
  <Paragraphs>124</Paragraphs>
  <Slides>13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Stack of books design template</vt:lpstr>
      <vt:lpstr>ИНФ 2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Офисный факультет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177</cp:revision>
  <dcterms:created xsi:type="dcterms:W3CDTF">2006-01-20T12:17:40Z</dcterms:created>
  <dcterms:modified xsi:type="dcterms:W3CDTF">2021-02-23T18:39:14Z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TC101080291049</vt:lpwstr>
  </property>
</Properties>
</file>